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62" r:id="rId3"/>
    <p:sldId id="274" r:id="rId4"/>
    <p:sldId id="263" r:id="rId5"/>
    <p:sldId id="272" r:id="rId6"/>
    <p:sldId id="271" r:id="rId7"/>
    <p:sldId id="269" r:id="rId8"/>
    <p:sldId id="266" r:id="rId9"/>
    <p:sldId id="265" r:id="rId10"/>
    <p:sldId id="267" r:id="rId11"/>
    <p:sldId id="268" r:id="rId12"/>
    <p:sldId id="258" r:id="rId13"/>
    <p:sldId id="275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A6"/>
    <a:srgbClr val="0CA0A3"/>
    <a:srgbClr val="A9B2BD"/>
    <a:srgbClr val="646D78"/>
    <a:srgbClr val="4FC1E9"/>
    <a:srgbClr val="F6F7FA"/>
    <a:srgbClr val="AD92ED"/>
    <a:srgbClr val="C4C7CE"/>
    <a:srgbClr val="CDD0DA"/>
    <a:srgbClr val="F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5" autoAdjust="0"/>
    <p:restoredTop sz="95669" autoAdjust="0"/>
  </p:normalViewPr>
  <p:slideViewPr>
    <p:cSldViewPr>
      <p:cViewPr varScale="1">
        <p:scale>
          <a:sx n="208" d="100"/>
          <a:sy n="208" d="100"/>
        </p:scale>
        <p:origin x="336" y="1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7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79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i.e. avoiding the risk of wastage from extra inventory and the risk of being out of stock and lose potential costumers as a result.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0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i.e. avoiding the risk of wastage from extra inventory and the risk of being out of stock and lose potential costumers as a result.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93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4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i.e. avoiding the risk of wastage from extra inventory and the risk of being out of stock and lose potential costumers as a result.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9144000" cy="5142971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60032" y="1779662"/>
            <a:ext cx="3848291" cy="857250"/>
          </a:xfrm>
        </p:spPr>
        <p:txBody>
          <a:bodyPr>
            <a:noAutofit/>
          </a:bodyPr>
          <a:lstStyle>
            <a:lvl1pPr algn="l">
              <a:defRPr sz="39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5024120" y="2427734"/>
            <a:ext cx="3672408" cy="452437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4978417" y="2967073"/>
            <a:ext cx="808040" cy="808047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91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537BF1B0-5E15-4C9E-A9F7-992312E946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54400" y="2886754"/>
            <a:ext cx="2256946" cy="41703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F726E919-B4D5-4C49-AFDB-F02778346E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4400" y="3319043"/>
            <a:ext cx="2256946" cy="108477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2F6A280-C1C4-4059-B2CA-1B93B2BC0D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31478" y="2886754"/>
            <a:ext cx="2256946" cy="41703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E8800583-4DB0-45E5-A2AB-02DAECB70D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31478" y="3319043"/>
            <a:ext cx="2256946" cy="108477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0580999F-0C11-4C8B-AF27-38FF9B461EF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5576" y="2886754"/>
            <a:ext cx="2256946" cy="41703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3DAC3CB-F19B-42EC-A3C2-1AE4349B56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5576" y="3319043"/>
            <a:ext cx="2256946" cy="108477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94A0A30-C664-4A7B-9DF0-4D0D46AF0D88}"/>
              </a:ext>
            </a:extLst>
          </p:cNvPr>
          <p:cNvGrpSpPr/>
          <p:nvPr userDrawn="1"/>
        </p:nvGrpSpPr>
        <p:grpSpPr>
          <a:xfrm>
            <a:off x="6625641" y="1529963"/>
            <a:ext cx="1266206" cy="1266218"/>
            <a:chOff x="6958036" y="2967073"/>
            <a:chExt cx="808040" cy="808047"/>
          </a:xfrm>
        </p:grpSpPr>
        <p:sp>
          <p:nvSpPr>
            <p:cNvPr id="149" name="Freeform 209">
              <a:extLst>
                <a:ext uri="{FF2B5EF4-FFF2-40B4-BE49-F238E27FC236}">
                  <a16:creationId xmlns:a16="http://schemas.microsoft.com/office/drawing/2014/main" id="{D5F9CD2F-3415-407E-8B43-364BC4FB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0">
              <a:extLst>
                <a:ext uri="{FF2B5EF4-FFF2-40B4-BE49-F238E27FC236}">
                  <a16:creationId xmlns:a16="http://schemas.microsoft.com/office/drawing/2014/main" id="{2D236453-01DB-4DA5-9787-E3DBB2126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C85A1A7-6DCA-4903-9CD5-BAA0D8CB59BE}"/>
              </a:ext>
            </a:extLst>
          </p:cNvPr>
          <p:cNvGrpSpPr/>
          <p:nvPr userDrawn="1"/>
        </p:nvGrpSpPr>
        <p:grpSpPr>
          <a:xfrm>
            <a:off x="3929507" y="1529963"/>
            <a:ext cx="1266206" cy="1266218"/>
            <a:chOff x="5967433" y="2967073"/>
            <a:chExt cx="808040" cy="808047"/>
          </a:xfrm>
        </p:grpSpPr>
        <p:sp>
          <p:nvSpPr>
            <p:cNvPr id="152" name="Freeform 208">
              <a:extLst>
                <a:ext uri="{FF2B5EF4-FFF2-40B4-BE49-F238E27FC236}">
                  <a16:creationId xmlns:a16="http://schemas.microsoft.com/office/drawing/2014/main" id="{4A1C6B0F-16BE-4552-808A-6E3FF9EE4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12">
              <a:extLst>
                <a:ext uri="{FF2B5EF4-FFF2-40B4-BE49-F238E27FC236}">
                  <a16:creationId xmlns:a16="http://schemas.microsoft.com/office/drawing/2014/main" id="{1E68706D-B270-496B-A63C-54C6E1C7ED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3">
              <a:extLst>
                <a:ext uri="{FF2B5EF4-FFF2-40B4-BE49-F238E27FC236}">
                  <a16:creationId xmlns:a16="http://schemas.microsoft.com/office/drawing/2014/main" id="{D9406B8B-DFBB-4FA0-87E9-F51404D81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4">
              <a:extLst>
                <a:ext uri="{FF2B5EF4-FFF2-40B4-BE49-F238E27FC236}">
                  <a16:creationId xmlns:a16="http://schemas.microsoft.com/office/drawing/2014/main" id="{48DFE147-BE91-4C5A-8AEF-8ACB673F4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5">
              <a:extLst>
                <a:ext uri="{FF2B5EF4-FFF2-40B4-BE49-F238E27FC236}">
                  <a16:creationId xmlns:a16="http://schemas.microsoft.com/office/drawing/2014/main" id="{79FC0CEF-8A50-47B4-9C5F-819E6F58F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16">
              <a:extLst>
                <a:ext uri="{FF2B5EF4-FFF2-40B4-BE49-F238E27FC236}">
                  <a16:creationId xmlns:a16="http://schemas.microsoft.com/office/drawing/2014/main" id="{DF03ED6A-7101-40A0-B321-93FE64674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17">
              <a:extLst>
                <a:ext uri="{FF2B5EF4-FFF2-40B4-BE49-F238E27FC236}">
                  <a16:creationId xmlns:a16="http://schemas.microsoft.com/office/drawing/2014/main" id="{5718941F-6E12-43D9-A6D7-8DEC6C6D5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18">
              <a:extLst>
                <a:ext uri="{FF2B5EF4-FFF2-40B4-BE49-F238E27FC236}">
                  <a16:creationId xmlns:a16="http://schemas.microsoft.com/office/drawing/2014/main" id="{D84D0B2C-CB7D-43CE-BCD8-E3643F754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19">
              <a:extLst>
                <a:ext uri="{FF2B5EF4-FFF2-40B4-BE49-F238E27FC236}">
                  <a16:creationId xmlns:a16="http://schemas.microsoft.com/office/drawing/2014/main" id="{3E4BB7C4-14F4-43AE-8150-B2541C6F9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20">
              <a:extLst>
                <a:ext uri="{FF2B5EF4-FFF2-40B4-BE49-F238E27FC236}">
                  <a16:creationId xmlns:a16="http://schemas.microsoft.com/office/drawing/2014/main" id="{D79FDA04-E3BE-4350-965E-8EC7E3FEC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21">
              <a:extLst>
                <a:ext uri="{FF2B5EF4-FFF2-40B4-BE49-F238E27FC236}">
                  <a16:creationId xmlns:a16="http://schemas.microsoft.com/office/drawing/2014/main" id="{686A4D42-953B-43FB-9DEE-65BD7E5C5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22">
              <a:extLst>
                <a:ext uri="{FF2B5EF4-FFF2-40B4-BE49-F238E27FC236}">
                  <a16:creationId xmlns:a16="http://schemas.microsoft.com/office/drawing/2014/main" id="{35198ED2-468F-4014-B746-627C17301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23">
              <a:extLst>
                <a:ext uri="{FF2B5EF4-FFF2-40B4-BE49-F238E27FC236}">
                  <a16:creationId xmlns:a16="http://schemas.microsoft.com/office/drawing/2014/main" id="{4509E093-A0C5-45E8-BA97-2141FCF70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24">
              <a:extLst>
                <a:ext uri="{FF2B5EF4-FFF2-40B4-BE49-F238E27FC236}">
                  <a16:creationId xmlns:a16="http://schemas.microsoft.com/office/drawing/2014/main" id="{AFF8CB61-601A-4767-99CE-D9ACBEB6D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25">
              <a:extLst>
                <a:ext uri="{FF2B5EF4-FFF2-40B4-BE49-F238E27FC236}">
                  <a16:creationId xmlns:a16="http://schemas.microsoft.com/office/drawing/2014/main" id="{F7E2AB8B-4384-4318-AE3B-2BD13788D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26">
              <a:extLst>
                <a:ext uri="{FF2B5EF4-FFF2-40B4-BE49-F238E27FC236}">
                  <a16:creationId xmlns:a16="http://schemas.microsoft.com/office/drawing/2014/main" id="{871B9DA1-8B72-411E-A856-3449E2CD8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27">
              <a:extLst>
                <a:ext uri="{FF2B5EF4-FFF2-40B4-BE49-F238E27FC236}">
                  <a16:creationId xmlns:a16="http://schemas.microsoft.com/office/drawing/2014/main" id="{D52F04E9-868A-46E4-89C0-8F9B5A271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28">
              <a:extLst>
                <a:ext uri="{FF2B5EF4-FFF2-40B4-BE49-F238E27FC236}">
                  <a16:creationId xmlns:a16="http://schemas.microsoft.com/office/drawing/2014/main" id="{EB0D5DDF-8E43-4D28-BD67-D55562438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9">
              <a:extLst>
                <a:ext uri="{FF2B5EF4-FFF2-40B4-BE49-F238E27FC236}">
                  <a16:creationId xmlns:a16="http://schemas.microsoft.com/office/drawing/2014/main" id="{D95D7660-916D-4F00-A43A-38286344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30">
              <a:extLst>
                <a:ext uri="{FF2B5EF4-FFF2-40B4-BE49-F238E27FC236}">
                  <a16:creationId xmlns:a16="http://schemas.microsoft.com/office/drawing/2014/main" id="{94409655-4FAC-4F45-B589-B9A3B4443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31">
              <a:extLst>
                <a:ext uri="{FF2B5EF4-FFF2-40B4-BE49-F238E27FC236}">
                  <a16:creationId xmlns:a16="http://schemas.microsoft.com/office/drawing/2014/main" id="{37906DFF-92B9-44EF-A054-A12790760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32">
              <a:extLst>
                <a:ext uri="{FF2B5EF4-FFF2-40B4-BE49-F238E27FC236}">
                  <a16:creationId xmlns:a16="http://schemas.microsoft.com/office/drawing/2014/main" id="{7D5501A2-9A19-4A2D-A352-C7EA3A20C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33">
              <a:extLst>
                <a:ext uri="{FF2B5EF4-FFF2-40B4-BE49-F238E27FC236}">
                  <a16:creationId xmlns:a16="http://schemas.microsoft.com/office/drawing/2014/main" id="{26E68B0A-19FA-4BB9-AD26-C0163D008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34">
              <a:extLst>
                <a:ext uri="{FF2B5EF4-FFF2-40B4-BE49-F238E27FC236}">
                  <a16:creationId xmlns:a16="http://schemas.microsoft.com/office/drawing/2014/main" id="{F0872902-5AF3-47E9-9164-850C8B1D0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35">
              <a:extLst>
                <a:ext uri="{FF2B5EF4-FFF2-40B4-BE49-F238E27FC236}">
                  <a16:creationId xmlns:a16="http://schemas.microsoft.com/office/drawing/2014/main" id="{502EDE89-C697-4CAD-B51A-D398DAC09F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36">
              <a:extLst>
                <a:ext uri="{FF2B5EF4-FFF2-40B4-BE49-F238E27FC236}">
                  <a16:creationId xmlns:a16="http://schemas.microsoft.com/office/drawing/2014/main" id="{DCFE4D00-392B-43CE-BACB-0CD6287B4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37">
              <a:extLst>
                <a:ext uri="{FF2B5EF4-FFF2-40B4-BE49-F238E27FC236}">
                  <a16:creationId xmlns:a16="http://schemas.microsoft.com/office/drawing/2014/main" id="{9873F800-E038-4620-B284-9F397741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38">
              <a:extLst>
                <a:ext uri="{FF2B5EF4-FFF2-40B4-BE49-F238E27FC236}">
                  <a16:creationId xmlns:a16="http://schemas.microsoft.com/office/drawing/2014/main" id="{C524F82A-FC39-4530-8738-879EB85C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39">
              <a:extLst>
                <a:ext uri="{FF2B5EF4-FFF2-40B4-BE49-F238E27FC236}">
                  <a16:creationId xmlns:a16="http://schemas.microsoft.com/office/drawing/2014/main" id="{7389E4C1-03EE-4709-A9AA-5E629545C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40">
              <a:extLst>
                <a:ext uri="{FF2B5EF4-FFF2-40B4-BE49-F238E27FC236}">
                  <a16:creationId xmlns:a16="http://schemas.microsoft.com/office/drawing/2014/main" id="{5E0AD0ED-8726-4480-B2A9-FB0FDA199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41">
              <a:extLst>
                <a:ext uri="{FF2B5EF4-FFF2-40B4-BE49-F238E27FC236}">
                  <a16:creationId xmlns:a16="http://schemas.microsoft.com/office/drawing/2014/main" id="{0B1DB695-1D7A-4C84-AA86-7D045AF53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42">
              <a:extLst>
                <a:ext uri="{FF2B5EF4-FFF2-40B4-BE49-F238E27FC236}">
                  <a16:creationId xmlns:a16="http://schemas.microsoft.com/office/drawing/2014/main" id="{6AE87875-E4E5-440B-9BE9-C2A66CA1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43">
              <a:extLst>
                <a:ext uri="{FF2B5EF4-FFF2-40B4-BE49-F238E27FC236}">
                  <a16:creationId xmlns:a16="http://schemas.microsoft.com/office/drawing/2014/main" id="{FB5C89D2-47DE-4474-8F8F-F985204E0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44">
              <a:extLst>
                <a:ext uri="{FF2B5EF4-FFF2-40B4-BE49-F238E27FC236}">
                  <a16:creationId xmlns:a16="http://schemas.microsoft.com/office/drawing/2014/main" id="{0DE3A1F0-D9EE-4E46-A275-BB86A57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45">
              <a:extLst>
                <a:ext uri="{FF2B5EF4-FFF2-40B4-BE49-F238E27FC236}">
                  <a16:creationId xmlns:a16="http://schemas.microsoft.com/office/drawing/2014/main" id="{BE5448AF-D9CD-4FE9-B2D5-22F376C06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6">
              <a:extLst>
                <a:ext uri="{FF2B5EF4-FFF2-40B4-BE49-F238E27FC236}">
                  <a16:creationId xmlns:a16="http://schemas.microsoft.com/office/drawing/2014/main" id="{34FE5BC6-5D82-48EF-8BEF-C063DDD24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47">
              <a:extLst>
                <a:ext uri="{FF2B5EF4-FFF2-40B4-BE49-F238E27FC236}">
                  <a16:creationId xmlns:a16="http://schemas.microsoft.com/office/drawing/2014/main" id="{59B42F3D-40A1-4F4A-BD9A-F9A3A300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48">
              <a:extLst>
                <a:ext uri="{FF2B5EF4-FFF2-40B4-BE49-F238E27FC236}">
                  <a16:creationId xmlns:a16="http://schemas.microsoft.com/office/drawing/2014/main" id="{908CE878-5D52-4C5A-B0E0-622304D9A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49">
              <a:extLst>
                <a:ext uri="{FF2B5EF4-FFF2-40B4-BE49-F238E27FC236}">
                  <a16:creationId xmlns:a16="http://schemas.microsoft.com/office/drawing/2014/main" id="{7E647BB8-5FD1-4011-BD10-61006B416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50">
              <a:extLst>
                <a:ext uri="{FF2B5EF4-FFF2-40B4-BE49-F238E27FC236}">
                  <a16:creationId xmlns:a16="http://schemas.microsoft.com/office/drawing/2014/main" id="{18E907E3-4FCD-4204-AB00-6605B3B11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51">
              <a:extLst>
                <a:ext uri="{FF2B5EF4-FFF2-40B4-BE49-F238E27FC236}">
                  <a16:creationId xmlns:a16="http://schemas.microsoft.com/office/drawing/2014/main" id="{98902307-152C-469C-9C4D-B39833354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52">
              <a:extLst>
                <a:ext uri="{FF2B5EF4-FFF2-40B4-BE49-F238E27FC236}">
                  <a16:creationId xmlns:a16="http://schemas.microsoft.com/office/drawing/2014/main" id="{EAE75CBB-ABA4-4C48-9237-B4783FBA7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8D4092C-FCF0-4032-A283-A78BB289F884}"/>
              </a:ext>
            </a:extLst>
          </p:cNvPr>
          <p:cNvGrpSpPr/>
          <p:nvPr userDrawn="1"/>
        </p:nvGrpSpPr>
        <p:grpSpPr>
          <a:xfrm>
            <a:off x="1233373" y="1529963"/>
            <a:ext cx="1266206" cy="1266218"/>
            <a:chOff x="4978417" y="2967073"/>
            <a:chExt cx="808040" cy="808047"/>
          </a:xfrm>
        </p:grpSpPr>
        <p:sp>
          <p:nvSpPr>
            <p:cNvPr id="195" name="Freeform 211">
              <a:extLst>
                <a:ext uri="{FF2B5EF4-FFF2-40B4-BE49-F238E27FC236}">
                  <a16:creationId xmlns:a16="http://schemas.microsoft.com/office/drawing/2014/main" id="{04526D32-E13D-4E2E-AAE2-270AA9F95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53">
              <a:extLst>
                <a:ext uri="{FF2B5EF4-FFF2-40B4-BE49-F238E27FC236}">
                  <a16:creationId xmlns:a16="http://schemas.microsoft.com/office/drawing/2014/main" id="{2CF53438-8348-4F0B-BAC3-5E68B546AD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54">
              <a:extLst>
                <a:ext uri="{FF2B5EF4-FFF2-40B4-BE49-F238E27FC236}">
                  <a16:creationId xmlns:a16="http://schemas.microsoft.com/office/drawing/2014/main" id="{8C7701A4-DA55-4D75-82FC-0131A0ECB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55">
              <a:extLst>
                <a:ext uri="{FF2B5EF4-FFF2-40B4-BE49-F238E27FC236}">
                  <a16:creationId xmlns:a16="http://schemas.microsoft.com/office/drawing/2014/main" id="{3871790A-CC20-4F4B-B2E8-76C084DFC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56">
              <a:extLst>
                <a:ext uri="{FF2B5EF4-FFF2-40B4-BE49-F238E27FC236}">
                  <a16:creationId xmlns:a16="http://schemas.microsoft.com/office/drawing/2014/main" id="{CB4DC264-E8E6-41C6-9E9C-E8ABAD46B6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57">
              <a:extLst>
                <a:ext uri="{FF2B5EF4-FFF2-40B4-BE49-F238E27FC236}">
                  <a16:creationId xmlns:a16="http://schemas.microsoft.com/office/drawing/2014/main" id="{090A6583-7376-40DC-967C-76C02AA3F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96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1642851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7798" y="915566"/>
            <a:ext cx="6829002" cy="85725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857798" y="2057202"/>
            <a:ext cx="6818658" cy="2448272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9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6622372" y="2973749"/>
            <a:ext cx="297541" cy="337384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067944" y="1746440"/>
            <a:ext cx="4608512" cy="505509"/>
          </a:xfr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067944" y="2459046"/>
            <a:ext cx="4608512" cy="2003544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0B2E6F-6FDA-46D2-BC57-8BE8E00104F2}"/>
              </a:ext>
            </a:extLst>
          </p:cNvPr>
          <p:cNvGrpSpPr/>
          <p:nvPr userDrawn="1"/>
        </p:nvGrpSpPr>
        <p:grpSpPr>
          <a:xfrm>
            <a:off x="769526" y="1498605"/>
            <a:ext cx="2866370" cy="2866370"/>
            <a:chOff x="769526" y="1498605"/>
            <a:chExt cx="2866370" cy="2866370"/>
          </a:xfrm>
        </p:grpSpPr>
        <p:sp>
          <p:nvSpPr>
            <p:cNvPr id="11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3E500-A74F-4C20-84A6-8EC81ADA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14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419622"/>
            <a:ext cx="8208912" cy="2982516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2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6/14/2022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78" r:id="rId3"/>
    <p:sldLayoutId id="2147483679" r:id="rId4"/>
    <p:sldLayoutId id="2147483680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000" dirty="0"/>
              <a:t>Predicting - Food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85606-1260-4D13-8AAA-80226E1F6554}"/>
              </a:ext>
            </a:extLst>
          </p:cNvPr>
          <p:cNvSpPr txBox="1"/>
          <p:nvPr/>
        </p:nvSpPr>
        <p:spPr>
          <a:xfrm>
            <a:off x="3467115" y="-307777"/>
            <a:ext cx="1804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Templateswise.com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F99585-366B-D34E-B34B-B570AA4704BE}"/>
              </a:ext>
            </a:extLst>
          </p:cNvPr>
          <p:cNvSpPr txBox="1"/>
          <p:nvPr/>
        </p:nvSpPr>
        <p:spPr>
          <a:xfrm>
            <a:off x="142920" y="466038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Or Dekel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4162253-821E-A744-AD0C-9C506DE8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546600"/>
            <a:ext cx="1371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168245"/>
            <a:ext cx="7333058" cy="857250"/>
          </a:xfrm>
        </p:spPr>
        <p:txBody>
          <a:bodyPr/>
          <a:lstStyle/>
          <a:p>
            <a:r>
              <a:rPr lang="en-US" dirty="0"/>
              <a:t>Algorithms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A03D6-702D-A24D-8F50-6790EBEAB4E3}"/>
              </a:ext>
            </a:extLst>
          </p:cNvPr>
          <p:cNvSpPr txBox="1"/>
          <p:nvPr/>
        </p:nvSpPr>
        <p:spPr>
          <a:xfrm>
            <a:off x="2632668" y="14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09301AD-A3FC-5D4F-BFCB-E11BBDD24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39912"/>
            <a:ext cx="1001200" cy="122971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69DE8-FFBD-154C-BB72-B38A6B3C5A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31591"/>
            <a:ext cx="4640196" cy="309634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009CD6-9F69-104C-B8DC-52BD819798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397955"/>
            <a:ext cx="2432648" cy="19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16546"/>
            <a:ext cx="7333058" cy="857250"/>
          </a:xfrm>
        </p:spPr>
        <p:txBody>
          <a:bodyPr>
            <a:normAutofit/>
          </a:bodyPr>
          <a:lstStyle/>
          <a:p>
            <a:r>
              <a:rPr lang="en-US" dirty="0"/>
              <a:t>Algorithms introspection 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907704" y="1049751"/>
            <a:ext cx="1368152" cy="408220"/>
          </a:xfrm>
        </p:spPr>
        <p:txBody>
          <a:bodyPr/>
          <a:lstStyle/>
          <a:p>
            <a:r>
              <a:rPr lang="he-IL" sz="1400" dirty="0" err="1"/>
              <a:t>L</a:t>
            </a:r>
            <a:r>
              <a:rPr lang="en-US" sz="1400" dirty="0"/>
              <a:t>asso coefs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A03D6-702D-A24D-8F50-6790EBEAB4E3}"/>
              </a:ext>
            </a:extLst>
          </p:cNvPr>
          <p:cNvSpPr txBox="1"/>
          <p:nvPr/>
        </p:nvSpPr>
        <p:spPr>
          <a:xfrm>
            <a:off x="2632668" y="14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FA72716-2BFE-2843-8FD4-8EC31F512378}"/>
              </a:ext>
            </a:extLst>
          </p:cNvPr>
          <p:cNvSpPr txBox="1">
            <a:spLocks/>
          </p:cNvSpPr>
          <p:nvPr/>
        </p:nvSpPr>
        <p:spPr>
          <a:xfrm>
            <a:off x="4590715" y="1077320"/>
            <a:ext cx="2880320" cy="604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Random Forest Important Feature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37021F-5D7C-334F-B775-9CB5C302AE3B}"/>
              </a:ext>
            </a:extLst>
          </p:cNvPr>
          <p:cNvSpPr/>
          <p:nvPr/>
        </p:nvSpPr>
        <p:spPr>
          <a:xfrm>
            <a:off x="-1620688" y="4546689"/>
            <a:ext cx="19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Hyperparameters: </a:t>
            </a:r>
            <a:endParaRPr lang="en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8D65DA-6364-144D-9108-AEB44FE14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957" y="1507637"/>
            <a:ext cx="1870250" cy="74307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097234-2D14-4E46-817E-6153709AC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66" y="1471886"/>
            <a:ext cx="1944216" cy="3489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8A6C7D-4DAF-6846-BFE4-533A78141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88" y="1370577"/>
            <a:ext cx="1944216" cy="17674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3B8745-91CD-5143-A893-A6067DC39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46" y="2210882"/>
            <a:ext cx="1838661" cy="27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9"/>
          </p:nvPr>
        </p:nvSpPr>
        <p:spPr>
          <a:xfrm>
            <a:off x="4078288" y="1362023"/>
            <a:ext cx="4608512" cy="505509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accent5"/>
                </a:solidFill>
              </a:rPr>
              <a:t>AdaBoost based on decision trees</a:t>
            </a:r>
          </a:p>
          <a:p>
            <a:pPr algn="ctr"/>
            <a:r>
              <a:rPr lang="en-US" sz="1800" dirty="0"/>
              <a:t>(different max depth)</a:t>
            </a:r>
          </a:p>
          <a:p>
            <a:pPr algn="ctr"/>
            <a:r>
              <a:rPr lang="en-US" sz="1800" dirty="0">
                <a:solidFill>
                  <a:schemeClr val="accent5"/>
                </a:solidFill>
              </a:rPr>
              <a:t>Lowers AME for depth 17</a:t>
            </a: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F7B2320-0CA1-0646-AE5C-00FD3F23E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067694"/>
            <a:ext cx="5287815" cy="29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9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06842"/>
            <a:ext cx="7333058" cy="857250"/>
          </a:xfrm>
        </p:spPr>
        <p:txBody>
          <a:bodyPr/>
          <a:lstStyle/>
          <a:p>
            <a:r>
              <a:rPr lang="en-US" dirty="0"/>
              <a:t>Additional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A03D6-702D-A24D-8F50-6790EBEAB4E3}"/>
              </a:ext>
            </a:extLst>
          </p:cNvPr>
          <p:cNvSpPr txBox="1"/>
          <p:nvPr/>
        </p:nvSpPr>
        <p:spPr>
          <a:xfrm>
            <a:off x="2632668" y="14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C5509-7A3C-8E4D-AA86-0D2BE5F9BA55}"/>
              </a:ext>
            </a:extLst>
          </p:cNvPr>
          <p:cNvSpPr txBox="1"/>
          <p:nvPr/>
        </p:nvSpPr>
        <p:spPr>
          <a:xfrm>
            <a:off x="2099847" y="1062026"/>
            <a:ext cx="550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600" dirty="0"/>
              <a:t>Performance vs amount of data [10%,30%,50%,70%,100%]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4A528-EECC-F74D-BBD3-9260BDDC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607" y="122254"/>
            <a:ext cx="1519941" cy="1009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0AE9C5-D034-A140-A502-344F43DAD0E8}"/>
              </a:ext>
            </a:extLst>
          </p:cNvPr>
          <p:cNvSpPr txBox="1"/>
          <p:nvPr/>
        </p:nvSpPr>
        <p:spPr>
          <a:xfrm>
            <a:off x="1979712" y="4568255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00C3A6"/>
                </a:solidFill>
              </a:rPr>
              <a:t>We don’t recom</a:t>
            </a:r>
            <a:r>
              <a:rPr lang="en-US" dirty="0">
                <a:solidFill>
                  <a:srgbClr val="00C3A6"/>
                </a:solidFill>
              </a:rPr>
              <a:t>m</a:t>
            </a:r>
            <a:r>
              <a:rPr lang="en-IL" dirty="0">
                <a:solidFill>
                  <a:srgbClr val="00C3A6"/>
                </a:solidFill>
              </a:rPr>
              <a:t>end to collect more data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419F03-DFDF-764B-8C65-154FED80E9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18" y="1457897"/>
            <a:ext cx="5508612" cy="30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6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384789"/>
            <a:ext cx="6829002" cy="85725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758804" y="1242038"/>
            <a:ext cx="6829002" cy="3633967"/>
          </a:xfrm>
        </p:spPr>
        <p:txBody>
          <a:bodyPr/>
          <a:lstStyle/>
          <a:p>
            <a:endParaRPr lang="en-US" sz="1800" dirty="0">
              <a:solidFill>
                <a:schemeClr val="accent5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Prediction: </a:t>
            </a:r>
            <a:r>
              <a:rPr lang="en-US" sz="1800" dirty="0"/>
              <a:t>Number of orders for a meal</a:t>
            </a:r>
          </a:p>
          <a:p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Available Dataset: </a:t>
            </a:r>
            <a:r>
              <a:rPr lang="en-US" sz="1800" dirty="0"/>
              <a:t>Historical sales data which include number of orders (Label), meal types, prices, center types and more..</a:t>
            </a:r>
          </a:p>
          <a:p>
            <a:pPr marL="342900" indent="-342900">
              <a:buFontTx/>
              <a:buChar char="-"/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Motivation / Application: </a:t>
            </a:r>
            <a:r>
              <a:rPr lang="en-US" sz="1800" dirty="0"/>
              <a:t>To solve the supply chain disruption. In essence , avoid the risk of extra inventory wastage or being out of stock. as a result, lose potential customers.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3551A-12AF-0047-ADD9-E0E63C89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520" y="195486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4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439" y="405778"/>
            <a:ext cx="6829002" cy="85725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481965" y="1389185"/>
            <a:ext cx="6829002" cy="316835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1800" dirty="0"/>
              <a:t>We will use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MAE (Mean Absolute Error) Metric </a:t>
            </a:r>
            <a:r>
              <a:rPr lang="en-US" sz="1800" dirty="0"/>
              <a:t>to evaluate the performance of an algorithm, We are interested in the total error aspect in order to maximize sales and growth.</a:t>
            </a:r>
          </a:p>
          <a:p>
            <a:pPr marL="342900" indent="-342900">
              <a:buFontTx/>
              <a:buChar char="-"/>
            </a:pPr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/>
              <a:t>To validate our model performance, with the fact that our solution demands prediction of the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demand of food in the future</a:t>
            </a:r>
            <a:r>
              <a:rPr lang="he-IL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with the help of the past </a:t>
            </a:r>
            <a:r>
              <a:rPr lang="en-US" sz="1800" dirty="0"/>
              <a:t>, we non-random split the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56020-E40F-D244-B56F-B5143D19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25" y="92594"/>
            <a:ext cx="2061493" cy="13694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AE889E-3EBC-2742-BE6E-45306447619B}"/>
              </a:ext>
            </a:extLst>
          </p:cNvPr>
          <p:cNvSpPr/>
          <p:nvPr/>
        </p:nvSpPr>
        <p:spPr>
          <a:xfrm>
            <a:off x="3131840" y="3675582"/>
            <a:ext cx="2736304" cy="1008112"/>
          </a:xfrm>
          <a:prstGeom prst="rect">
            <a:avLst/>
          </a:prstGeom>
          <a:solidFill>
            <a:srgbClr val="00C3A6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EBE9DE-9FE3-2346-A9CD-878817F68392}"/>
              </a:ext>
            </a:extLst>
          </p:cNvPr>
          <p:cNvSpPr/>
          <p:nvPr/>
        </p:nvSpPr>
        <p:spPr>
          <a:xfrm>
            <a:off x="3315450" y="3792908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3BF2E5-819F-544E-9E04-2C7C6033E951}"/>
              </a:ext>
            </a:extLst>
          </p:cNvPr>
          <p:cNvSpPr/>
          <p:nvPr/>
        </p:nvSpPr>
        <p:spPr>
          <a:xfrm rot="20067468">
            <a:off x="3479563" y="4009155"/>
            <a:ext cx="116223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B31352-7D89-1C47-B2E1-24B112F9C016}"/>
              </a:ext>
            </a:extLst>
          </p:cNvPr>
          <p:cNvSpPr/>
          <p:nvPr/>
        </p:nvSpPr>
        <p:spPr>
          <a:xfrm>
            <a:off x="3387458" y="4259583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AB8CE1-B9DE-8B42-A040-78E662858066}"/>
              </a:ext>
            </a:extLst>
          </p:cNvPr>
          <p:cNvSpPr/>
          <p:nvPr/>
        </p:nvSpPr>
        <p:spPr>
          <a:xfrm>
            <a:off x="3182854" y="4070586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196037-BE74-0145-B066-88FCE68C7CC8}"/>
              </a:ext>
            </a:extLst>
          </p:cNvPr>
          <p:cNvSpPr/>
          <p:nvPr/>
        </p:nvSpPr>
        <p:spPr>
          <a:xfrm>
            <a:off x="3698918" y="3774316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DA20DE-07DB-884C-A779-32E714EF35CD}"/>
              </a:ext>
            </a:extLst>
          </p:cNvPr>
          <p:cNvSpPr/>
          <p:nvPr/>
        </p:nvSpPr>
        <p:spPr>
          <a:xfrm>
            <a:off x="3692432" y="4209754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F81E4C-6280-B64E-9B66-657F2D9C9824}"/>
              </a:ext>
            </a:extLst>
          </p:cNvPr>
          <p:cNvSpPr/>
          <p:nvPr/>
        </p:nvSpPr>
        <p:spPr>
          <a:xfrm>
            <a:off x="3631074" y="4471219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C91251-3475-0647-93F9-C1A533EA9441}"/>
              </a:ext>
            </a:extLst>
          </p:cNvPr>
          <p:cNvSpPr/>
          <p:nvPr/>
        </p:nvSpPr>
        <p:spPr>
          <a:xfrm>
            <a:off x="3824909" y="3978153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E68130-CE9D-0E48-8C9C-CECD8DBDD3DE}"/>
              </a:ext>
            </a:extLst>
          </p:cNvPr>
          <p:cNvSpPr/>
          <p:nvPr/>
        </p:nvSpPr>
        <p:spPr>
          <a:xfrm>
            <a:off x="3233246" y="4456533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AA60FC-3B6E-1A42-88DA-E3FF15832101}"/>
              </a:ext>
            </a:extLst>
          </p:cNvPr>
          <p:cNvSpPr/>
          <p:nvPr/>
        </p:nvSpPr>
        <p:spPr>
          <a:xfrm>
            <a:off x="4050574" y="3882329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BEE601-4E9F-9147-9D20-B7AFBF208656}"/>
              </a:ext>
            </a:extLst>
          </p:cNvPr>
          <p:cNvSpPr/>
          <p:nvPr/>
        </p:nvSpPr>
        <p:spPr>
          <a:xfrm rot="21160596">
            <a:off x="3992499" y="4227746"/>
            <a:ext cx="116225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E7A500-0494-0F40-A9B3-798B2D12A1B9}"/>
              </a:ext>
            </a:extLst>
          </p:cNvPr>
          <p:cNvSpPr/>
          <p:nvPr/>
        </p:nvSpPr>
        <p:spPr>
          <a:xfrm>
            <a:off x="4557202" y="4079116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39F42-6847-9243-B8A6-9ECA5F3BC00E}"/>
              </a:ext>
            </a:extLst>
          </p:cNvPr>
          <p:cNvSpPr/>
          <p:nvPr/>
        </p:nvSpPr>
        <p:spPr>
          <a:xfrm>
            <a:off x="4287076" y="4079116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215C60-23D0-7747-81F5-F47E6BD0044F}"/>
              </a:ext>
            </a:extLst>
          </p:cNvPr>
          <p:cNvSpPr/>
          <p:nvPr/>
        </p:nvSpPr>
        <p:spPr>
          <a:xfrm>
            <a:off x="4187742" y="4431201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41DC60-2672-A44A-A28C-6E08CD69F67B}"/>
              </a:ext>
            </a:extLst>
          </p:cNvPr>
          <p:cNvSpPr/>
          <p:nvPr/>
        </p:nvSpPr>
        <p:spPr>
          <a:xfrm>
            <a:off x="4499992" y="4352727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930B1C-8420-C643-82B1-AC37ED369B40}"/>
              </a:ext>
            </a:extLst>
          </p:cNvPr>
          <p:cNvSpPr/>
          <p:nvPr/>
        </p:nvSpPr>
        <p:spPr>
          <a:xfrm>
            <a:off x="4359084" y="3851595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9D3BB1-94D5-2F4C-BE16-7075A9674A90}"/>
              </a:ext>
            </a:extLst>
          </p:cNvPr>
          <p:cNvSpPr/>
          <p:nvPr/>
        </p:nvSpPr>
        <p:spPr>
          <a:xfrm>
            <a:off x="4708234" y="4461348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4AD78D-309A-324E-AA4F-8B716C25C4BA}"/>
              </a:ext>
            </a:extLst>
          </p:cNvPr>
          <p:cNvSpPr/>
          <p:nvPr/>
        </p:nvSpPr>
        <p:spPr>
          <a:xfrm>
            <a:off x="4662642" y="3797402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06EE93-AEDB-A14F-B977-6CF92967105D}"/>
              </a:ext>
            </a:extLst>
          </p:cNvPr>
          <p:cNvSpPr/>
          <p:nvPr/>
        </p:nvSpPr>
        <p:spPr>
          <a:xfrm>
            <a:off x="5322034" y="3956809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E3439F8-4CCA-8C4C-81D2-0D51CDFD1D07}"/>
              </a:ext>
            </a:extLst>
          </p:cNvPr>
          <p:cNvSpPr/>
          <p:nvPr/>
        </p:nvSpPr>
        <p:spPr>
          <a:xfrm>
            <a:off x="5589416" y="3965450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4EA1F06-027E-6940-BC9F-B4CD911E9ABE}"/>
              </a:ext>
            </a:extLst>
          </p:cNvPr>
          <p:cNvSpPr/>
          <p:nvPr/>
        </p:nvSpPr>
        <p:spPr>
          <a:xfrm>
            <a:off x="5276710" y="4188410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65A55C-E36A-1E42-B34B-1787A8C02801}"/>
              </a:ext>
            </a:extLst>
          </p:cNvPr>
          <p:cNvSpPr/>
          <p:nvPr/>
        </p:nvSpPr>
        <p:spPr>
          <a:xfrm>
            <a:off x="5687092" y="4404492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E25776-4274-BD4B-A1CD-81707D1247C7}"/>
              </a:ext>
            </a:extLst>
          </p:cNvPr>
          <p:cNvSpPr/>
          <p:nvPr/>
        </p:nvSpPr>
        <p:spPr>
          <a:xfrm>
            <a:off x="5687092" y="4170162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9D9B09-A0B7-A045-A41C-D74EDE77D9F6}"/>
              </a:ext>
            </a:extLst>
          </p:cNvPr>
          <p:cNvSpPr/>
          <p:nvPr/>
        </p:nvSpPr>
        <p:spPr>
          <a:xfrm>
            <a:off x="5363674" y="3732975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F863D4-A483-844E-9D70-3F09B34FF122}"/>
              </a:ext>
            </a:extLst>
          </p:cNvPr>
          <p:cNvSpPr/>
          <p:nvPr/>
        </p:nvSpPr>
        <p:spPr>
          <a:xfrm>
            <a:off x="5078592" y="4042970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41F39D-D628-5F43-BE1E-577298B05C05}"/>
              </a:ext>
            </a:extLst>
          </p:cNvPr>
          <p:cNvSpPr/>
          <p:nvPr/>
        </p:nvSpPr>
        <p:spPr>
          <a:xfrm>
            <a:off x="5300742" y="4478715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7679AEE-A87F-6448-95E8-AF4E6B3193A7}"/>
              </a:ext>
            </a:extLst>
          </p:cNvPr>
          <p:cNvSpPr/>
          <p:nvPr/>
        </p:nvSpPr>
        <p:spPr>
          <a:xfrm>
            <a:off x="5112342" y="4393945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BCC6D3D-6965-CD40-8873-F5C4EA4E1ACC}"/>
              </a:ext>
            </a:extLst>
          </p:cNvPr>
          <p:cNvSpPr/>
          <p:nvPr/>
        </p:nvSpPr>
        <p:spPr>
          <a:xfrm>
            <a:off x="5494549" y="4219068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B100992-DBEC-D44A-8E43-3D3D9860F01C}"/>
              </a:ext>
            </a:extLst>
          </p:cNvPr>
          <p:cNvSpPr/>
          <p:nvPr/>
        </p:nvSpPr>
        <p:spPr>
          <a:xfrm>
            <a:off x="5493917" y="4440004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A7E32ED-EA2F-2F4F-9DCF-3D74CDB3691E}"/>
              </a:ext>
            </a:extLst>
          </p:cNvPr>
          <p:cNvSpPr/>
          <p:nvPr/>
        </p:nvSpPr>
        <p:spPr>
          <a:xfrm>
            <a:off x="5589932" y="3755718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2151AF-7D7F-6D4B-838E-5A35460E665A}"/>
              </a:ext>
            </a:extLst>
          </p:cNvPr>
          <p:cNvSpPr/>
          <p:nvPr/>
        </p:nvSpPr>
        <p:spPr>
          <a:xfrm>
            <a:off x="5072534" y="3772653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5BE44338-BB9A-804C-A398-AA59C1242EBB}"/>
              </a:ext>
            </a:extLst>
          </p:cNvPr>
          <p:cNvSpPr/>
          <p:nvPr/>
        </p:nvSpPr>
        <p:spPr>
          <a:xfrm rot="10800000">
            <a:off x="4908536" y="4536238"/>
            <a:ext cx="184795" cy="341286"/>
          </a:xfrm>
          <a:prstGeom prst="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1ADA2C-DCE5-7842-B424-FF5F56EB053C}"/>
                  </a:ext>
                </a:extLst>
              </p:cNvPr>
              <p:cNvSpPr txBox="1"/>
              <p:nvPr/>
            </p:nvSpPr>
            <p:spPr>
              <a:xfrm>
                <a:off x="4793075" y="4775258"/>
                <a:ext cx="8907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1ADA2C-DCE5-7842-B424-FF5F56EB0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075" y="4775258"/>
                <a:ext cx="89079" cy="215444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F26C404B-3C98-754F-AAD7-3D85F52C91C0}"/>
              </a:ext>
            </a:extLst>
          </p:cNvPr>
          <p:cNvSpPr txBox="1"/>
          <p:nvPr/>
        </p:nvSpPr>
        <p:spPr>
          <a:xfrm>
            <a:off x="3561498" y="4653500"/>
            <a:ext cx="90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Train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888F4D-CAAD-EF44-AECF-8AE305365F51}"/>
              </a:ext>
            </a:extLst>
          </p:cNvPr>
          <p:cNvSpPr txBox="1"/>
          <p:nvPr/>
        </p:nvSpPr>
        <p:spPr>
          <a:xfrm>
            <a:off x="5184350" y="464313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539A4D-E6DD-DA44-9381-455AED989FDF}"/>
                  </a:ext>
                </a:extLst>
              </p:cNvPr>
              <p:cNvSpPr txBox="1"/>
              <p:nvPr/>
            </p:nvSpPr>
            <p:spPr>
              <a:xfrm>
                <a:off x="6300192" y="1995686"/>
                <a:ext cx="2061493" cy="348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/>
                  <a:t>MAE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L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539A4D-E6DD-DA44-9381-455AED989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1995686"/>
                <a:ext cx="2061493" cy="348942"/>
              </a:xfrm>
              <a:prstGeom prst="rect">
                <a:avLst/>
              </a:prstGeom>
              <a:blipFill>
                <a:blip r:embed="rId5"/>
                <a:stretch>
                  <a:fillRect l="-4908" t="-100000" b="-1620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7D32F37-9CF8-1B46-89F4-0EF8573FFF40}"/>
              </a:ext>
            </a:extLst>
          </p:cNvPr>
          <p:cNvSpPr txBox="1"/>
          <p:nvPr/>
        </p:nvSpPr>
        <p:spPr>
          <a:xfrm>
            <a:off x="5845982" y="3963987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1%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01578-4E8E-A94D-A4EB-ACE7F10FC7B4}"/>
              </a:ext>
            </a:extLst>
          </p:cNvPr>
          <p:cNvSpPr txBox="1"/>
          <p:nvPr/>
        </p:nvSpPr>
        <p:spPr>
          <a:xfrm>
            <a:off x="2560797" y="390870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99%</a:t>
            </a:r>
          </a:p>
        </p:txBody>
      </p:sp>
    </p:spTree>
    <p:extLst>
      <p:ext uri="{BB962C8B-B14F-4D97-AF65-F5344CB8AC3E}">
        <p14:creationId xmlns:p14="http://schemas.microsoft.com/office/powerpoint/2010/main" val="260127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366420" y="1636638"/>
            <a:ext cx="3744416" cy="3300884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400" b="1" dirty="0"/>
              <a:t>Number Of Observations - 456,548</a:t>
            </a:r>
          </a:p>
          <a:p>
            <a:pPr algn="l">
              <a:lnSpc>
                <a:spcPct val="150000"/>
              </a:lnSpc>
            </a:pPr>
            <a:r>
              <a:rPr lang="en-US" sz="1400" b="1" dirty="0"/>
              <a:t>Training Set Observations – </a:t>
            </a:r>
            <a:r>
              <a:rPr lang="en-IL" sz="1400" b="1" dirty="0"/>
              <a:t>451,982</a:t>
            </a:r>
            <a:r>
              <a:rPr lang="en-US" sz="1400" b="1" dirty="0"/>
              <a:t> Test Set Observations – </a:t>
            </a:r>
            <a:r>
              <a:rPr lang="en-IL" sz="1400" b="1" dirty="0"/>
              <a:t>4,566 </a:t>
            </a:r>
            <a:r>
              <a:rPr lang="en-US" sz="1400" b="1" dirty="0"/>
              <a:t> (last 2 weeks)</a:t>
            </a:r>
          </a:p>
          <a:p>
            <a:pPr algn="l">
              <a:lnSpc>
                <a:spcPct val="150000"/>
              </a:lnSpc>
            </a:pPr>
            <a:r>
              <a:rPr lang="en-US" sz="1400" b="1" dirty="0"/>
              <a:t>Number of Features – after get dummies 32</a:t>
            </a:r>
          </a:p>
          <a:p>
            <a:pPr algn="l">
              <a:lnSpc>
                <a:spcPct val="150000"/>
              </a:lnSpc>
            </a:pPr>
            <a:r>
              <a:rPr lang="en-US" sz="1400" b="1" dirty="0"/>
              <a:t>(1 of them is the label)</a:t>
            </a:r>
          </a:p>
          <a:p>
            <a:pPr algn="l">
              <a:lnSpc>
                <a:spcPct val="150000"/>
              </a:lnSpc>
            </a:pPr>
            <a:r>
              <a:rPr lang="en-US" sz="1400" b="1" dirty="0"/>
              <a:t>Missing values - None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5D3E5-DB04-BC4B-986B-8358C85D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45" y="205978"/>
            <a:ext cx="2491032" cy="14306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1220BF-42DD-A042-A831-F0A3F7132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1590"/>
            <a:ext cx="4811454" cy="331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1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A509-2108-A94C-98FA-27F9DEE9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Orders By </a:t>
            </a:r>
            <a:r>
              <a:rPr lang="en-IL" dirty="0"/>
              <a:t>Checkout Price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B55BC-9D15-6348-9A22-245F0A4A72F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69430" y="1592815"/>
            <a:ext cx="2123740" cy="1152128"/>
          </a:xfrm>
        </p:spPr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800" b="1" dirty="0"/>
              <a:t>Most ordered meal Checkout price is 200</a:t>
            </a:r>
            <a:endParaRPr lang="en-IL" sz="28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D17C5B-5953-724E-B8F4-62B74695A0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9944"/>
            <a:ext cx="3600400" cy="349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7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5102-75DF-4944-86EC-EA7CEFAF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Number of Orders By Cuisine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33F17-A947-CD46-BE54-AC36F134D50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84168" y="1505616"/>
            <a:ext cx="2318111" cy="2910508"/>
          </a:xfrm>
        </p:spPr>
        <p:txBody>
          <a:bodyPr/>
          <a:lstStyle/>
          <a:p>
            <a:r>
              <a:rPr lang="en-IL" sz="2400" b="1" dirty="0"/>
              <a:t>Italian has the highest, while conteinental has the lowest number of orders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D4DB58-D15F-A24B-B601-73CFBE2E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76024"/>
            <a:ext cx="4864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9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B128-E180-B54E-B1CC-618FC853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Number of Orders By Weeks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C08BD-2724-5E4C-A004-DC8315A1AF7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5867" y="1577320"/>
            <a:ext cx="1583432" cy="1858533"/>
          </a:xfrm>
        </p:spPr>
        <p:txBody>
          <a:bodyPr/>
          <a:lstStyle/>
          <a:p>
            <a:r>
              <a:rPr lang="en-US" sz="2400" b="1" dirty="0"/>
              <a:t>W</a:t>
            </a:r>
            <a:r>
              <a:rPr lang="en-IL" sz="2400" b="1" dirty="0"/>
              <a:t>eek 62 has the lowest orders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417E0F2-6E91-AE4B-96E0-7E4F8A793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032908"/>
            <a:ext cx="4864100" cy="33401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0CACB0-E5D8-1742-B655-12F44F224475}"/>
              </a:ext>
            </a:extLst>
          </p:cNvPr>
          <p:cNvSpPr txBox="1">
            <a:spLocks/>
          </p:cNvSpPr>
          <p:nvPr/>
        </p:nvSpPr>
        <p:spPr>
          <a:xfrm>
            <a:off x="6843812" y="1362120"/>
            <a:ext cx="1584176" cy="24192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5 and 48 have the highest orders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373440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L" dirty="0"/>
              <a:t>Number of Orders By Meal Category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3A6D3-0A04-3342-9609-2ED251AF4A0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68144" y="1412024"/>
            <a:ext cx="2448272" cy="2766492"/>
          </a:xfrm>
        </p:spPr>
        <p:txBody>
          <a:bodyPr/>
          <a:lstStyle/>
          <a:p>
            <a:r>
              <a:rPr lang="en-IL" sz="2400" b="1" dirty="0"/>
              <a:t>Rice Bowl and sawndwiches are the most ordered meals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B5454-3D57-154C-8B72-032E27BF0E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63228"/>
            <a:ext cx="4176464" cy="34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2290846" y="1681919"/>
            <a:ext cx="4114800" cy="1779662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- Features Removed – I.D</a:t>
            </a:r>
          </a:p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- Features added – None</a:t>
            </a:r>
          </a:p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- No missing values 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7C747-1C16-B545-ADA2-13D03900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7893"/>
            <a:ext cx="1779662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32062"/>
      </p:ext>
    </p:extLst>
  </p:cSld>
  <p:clrMapOvr>
    <a:masterClrMapping/>
  </p:clrMapOvr>
</p:sld>
</file>

<file path=ppt/theme/theme1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03.potx" id="{BA4D630B-7D75-497B-B285-AD04B181F5FC}" vid="{F7D9245A-EDB1-476F-90C7-971F63EC0B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1985</Template>
  <TotalTime>992</TotalTime>
  <Words>437</Words>
  <Application>Microsoft Office PowerPoint</Application>
  <PresentationFormat>On-screen Show (16:9)</PresentationFormat>
  <Paragraphs>66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Cambria Math</vt:lpstr>
      <vt:lpstr>1985</vt:lpstr>
      <vt:lpstr>Machine Learning</vt:lpstr>
      <vt:lpstr>The Problem</vt:lpstr>
      <vt:lpstr>Evaluation</vt:lpstr>
      <vt:lpstr>Data Description</vt:lpstr>
      <vt:lpstr>Number of Orders By Checkout Price </vt:lpstr>
      <vt:lpstr>Number of Orders By Cuisine</vt:lpstr>
      <vt:lpstr>Number of Orders By Weeks</vt:lpstr>
      <vt:lpstr>Number of Orders By Meal Category</vt:lpstr>
      <vt:lpstr>Data Engineering</vt:lpstr>
      <vt:lpstr>Algorithms performance</vt:lpstr>
      <vt:lpstr>Algorithms introspection </vt:lpstr>
      <vt:lpstr>Hyper-parameters</vt:lpstr>
      <vt:lpstr>Additional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Yarden Dekel</dc:creator>
  <cp:lastModifiedBy>Or Dekel</cp:lastModifiedBy>
  <cp:revision>56</cp:revision>
  <dcterms:created xsi:type="dcterms:W3CDTF">2020-07-03T10:06:28Z</dcterms:created>
  <dcterms:modified xsi:type="dcterms:W3CDTF">2022-06-14T13:26:30Z</dcterms:modified>
</cp:coreProperties>
</file>